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hyperlink" Target="https://www.prisonadvice.org.uk/brandons-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isonadvice.org.uk/animation-a-journey-into-prison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hyperlink" Target="https://vimeo.com/748871784" TargetMode="External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www.prisonadvice.org.uk/animation-a-journey-into-pris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www.prisonadvice.org.uk/brandons-sto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48871784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hyperlink" Target="http://www.prisonadvice.org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9527" flipV="1">
            <a:off x="12532989" y="-246386"/>
            <a:ext cx="6050397" cy="2321840"/>
          </a:xfrm>
          <a:custGeom>
            <a:avLst/>
            <a:gdLst/>
            <a:ahLst/>
            <a:cxnLst/>
            <a:rect l="l" t="t" r="r" b="b"/>
            <a:pathLst>
              <a:path w="6050397" h="2321840">
                <a:moveTo>
                  <a:pt x="0" y="2321840"/>
                </a:moveTo>
                <a:lnTo>
                  <a:pt x="6050397" y="2321840"/>
                </a:lnTo>
                <a:lnTo>
                  <a:pt x="6050397" y="0"/>
                </a:lnTo>
                <a:lnTo>
                  <a:pt x="0" y="0"/>
                </a:lnTo>
                <a:lnTo>
                  <a:pt x="0" y="23218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2286217" y="5568648"/>
            <a:ext cx="5383605" cy="2587043"/>
            <a:chOff x="0" y="0"/>
            <a:chExt cx="7178140" cy="34493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78140" cy="3449391"/>
            </a:xfrm>
            <a:custGeom>
              <a:avLst/>
              <a:gdLst/>
              <a:ahLst/>
              <a:cxnLst/>
              <a:rect l="l" t="t" r="r" b="b"/>
              <a:pathLst>
                <a:path w="7178140" h="3449391">
                  <a:moveTo>
                    <a:pt x="0" y="0"/>
                  </a:moveTo>
                  <a:lnTo>
                    <a:pt x="7178140" y="0"/>
                  </a:lnTo>
                  <a:lnTo>
                    <a:pt x="7178140" y="3449391"/>
                  </a:lnTo>
                  <a:lnTo>
                    <a:pt x="0" y="344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63696" y="1459128"/>
              <a:ext cx="5050749" cy="149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2"/>
                </a:lnSpc>
              </a:pPr>
              <a:r>
                <a:rPr lang="en-US" sz="2151" dirty="0">
                  <a:solidFill>
                    <a:srgbClr val="100F0D"/>
                  </a:solidFill>
                  <a:latin typeface="Century Gothic"/>
                </a:rPr>
                <a:t>Around 7% of school age children experience the imprisonment of their father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47726" y="914534"/>
            <a:ext cx="6170514" cy="2965185"/>
            <a:chOff x="0" y="0"/>
            <a:chExt cx="8227352" cy="39535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27352" cy="3953580"/>
            </a:xfrm>
            <a:custGeom>
              <a:avLst/>
              <a:gdLst/>
              <a:ahLst/>
              <a:cxnLst/>
              <a:rect l="l" t="t" r="r" b="b"/>
              <a:pathLst>
                <a:path w="8227352" h="3953580">
                  <a:moveTo>
                    <a:pt x="0" y="0"/>
                  </a:moveTo>
                  <a:lnTo>
                    <a:pt x="8227352" y="0"/>
                  </a:lnTo>
                  <a:lnTo>
                    <a:pt x="8227352" y="3953580"/>
                  </a:lnTo>
                  <a:lnTo>
                    <a:pt x="0" y="3953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637" y="1730491"/>
              <a:ext cx="6062079" cy="1492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9"/>
                </a:lnSpc>
              </a:pPr>
              <a:r>
                <a:rPr lang="en-US" sz="2149" dirty="0">
                  <a:solidFill>
                    <a:srgbClr val="000000"/>
                  </a:solidFill>
                  <a:latin typeface="Century Gothic"/>
                </a:rPr>
                <a:t>How can our school support students and people impacted by a loved one's imprisonment?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99300" y="6446060"/>
            <a:ext cx="5489400" cy="2637882"/>
            <a:chOff x="0" y="0"/>
            <a:chExt cx="7319200" cy="35171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19200" cy="3517176"/>
            </a:xfrm>
            <a:custGeom>
              <a:avLst/>
              <a:gdLst/>
              <a:ahLst/>
              <a:cxnLst/>
              <a:rect l="l" t="t" r="r" b="b"/>
              <a:pathLst>
                <a:path w="7319200" h="3517176">
                  <a:moveTo>
                    <a:pt x="0" y="0"/>
                  </a:moveTo>
                  <a:lnTo>
                    <a:pt x="7319200" y="0"/>
                  </a:lnTo>
                  <a:lnTo>
                    <a:pt x="7319200" y="3517176"/>
                  </a:lnTo>
                  <a:lnTo>
                    <a:pt x="0" y="3517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2209" y="1416348"/>
              <a:ext cx="5454777" cy="151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1"/>
                </a:lnSpc>
              </a:pPr>
              <a:r>
                <a:rPr lang="en-US" sz="2193" dirty="0">
                  <a:solidFill>
                    <a:srgbClr val="000000"/>
                  </a:solidFill>
                  <a:latin typeface="Century Gothic"/>
                </a:rPr>
                <a:t>Every day, there are an estimated 100,000 children with a parent in prison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516101" y="4489752"/>
            <a:ext cx="11255797" cy="107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5626">
                <a:solidFill>
                  <a:srgbClr val="FFFFFF"/>
                </a:solidFill>
                <a:latin typeface="Century Gothic"/>
              </a:rPr>
              <a:t>The impact of imprisonment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31149" y="1647429"/>
            <a:ext cx="4840102" cy="2325867"/>
            <a:chOff x="0" y="0"/>
            <a:chExt cx="6453469" cy="31011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53469" cy="3101156"/>
            </a:xfrm>
            <a:custGeom>
              <a:avLst/>
              <a:gdLst/>
              <a:ahLst/>
              <a:cxnLst/>
              <a:rect l="l" t="t" r="r" b="b"/>
              <a:pathLst>
                <a:path w="6453469" h="3101156">
                  <a:moveTo>
                    <a:pt x="0" y="0"/>
                  </a:moveTo>
                  <a:lnTo>
                    <a:pt x="6453469" y="0"/>
                  </a:lnTo>
                  <a:lnTo>
                    <a:pt x="6453469" y="3101156"/>
                  </a:lnTo>
                  <a:lnTo>
                    <a:pt x="0" y="3101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>
              <a:hlinkClick r:id="rId6" tooltip="https://www.prisonadvice.org.uk/animation-a-journey-into-prison"/>
            </p:cNvPr>
            <p:cNvSpPr/>
            <p:nvPr/>
          </p:nvSpPr>
          <p:spPr>
            <a:xfrm>
              <a:off x="3297717" y="2330046"/>
              <a:ext cx="493962" cy="687252"/>
            </a:xfrm>
            <a:custGeom>
              <a:avLst/>
              <a:gdLst/>
              <a:ahLst/>
              <a:cxnLst/>
              <a:rect l="l" t="t" r="r" b="b"/>
              <a:pathLst>
                <a:path w="493962" h="687252">
                  <a:moveTo>
                    <a:pt x="0" y="0"/>
                  </a:moveTo>
                  <a:lnTo>
                    <a:pt x="493963" y="0"/>
                  </a:lnTo>
                  <a:lnTo>
                    <a:pt x="493963" y="687251"/>
                  </a:lnTo>
                  <a:lnTo>
                    <a:pt x="0" y="687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6193" y="1624193"/>
              <a:ext cx="5981083" cy="63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3"/>
                </a:lnSpc>
              </a:pPr>
              <a:r>
                <a:rPr lang="en-US" sz="2902" spc="-29" dirty="0">
                  <a:latin typeface="Century Gothic"/>
                  <a:hlinkClick r:id="rId6" tooltip="https://www.prisonadvice.org.uk/animation-a-journey-into-pris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 Journey Into Prison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42203" y="1683072"/>
            <a:ext cx="4691755" cy="2254581"/>
            <a:chOff x="0" y="0"/>
            <a:chExt cx="6255674" cy="30061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55674" cy="3006108"/>
            </a:xfrm>
            <a:custGeom>
              <a:avLst/>
              <a:gdLst/>
              <a:ahLst/>
              <a:cxnLst/>
              <a:rect l="l" t="t" r="r" b="b"/>
              <a:pathLst>
                <a:path w="6255674" h="3006108">
                  <a:moveTo>
                    <a:pt x="0" y="0"/>
                  </a:moveTo>
                  <a:lnTo>
                    <a:pt x="6255674" y="0"/>
                  </a:lnTo>
                  <a:lnTo>
                    <a:pt x="6255674" y="3006108"/>
                  </a:lnTo>
                  <a:lnTo>
                    <a:pt x="0" y="3006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>
              <a:hlinkClick r:id="rId9" tooltip="https://vimeo.com/748871784"/>
            </p:cNvPr>
            <p:cNvSpPr/>
            <p:nvPr/>
          </p:nvSpPr>
          <p:spPr>
            <a:xfrm flipH="1">
              <a:off x="2151027" y="2196421"/>
              <a:ext cx="493962" cy="687252"/>
            </a:xfrm>
            <a:custGeom>
              <a:avLst/>
              <a:gdLst/>
              <a:ahLst/>
              <a:cxnLst/>
              <a:rect l="l" t="t" r="r" b="b"/>
              <a:pathLst>
                <a:path w="493962" h="687252">
                  <a:moveTo>
                    <a:pt x="493962" y="0"/>
                  </a:moveTo>
                  <a:lnTo>
                    <a:pt x="0" y="0"/>
                  </a:lnTo>
                  <a:lnTo>
                    <a:pt x="0" y="687252"/>
                  </a:lnTo>
                  <a:lnTo>
                    <a:pt x="493962" y="687252"/>
                  </a:lnTo>
                  <a:lnTo>
                    <a:pt x="493962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74591" y="1445904"/>
              <a:ext cx="5981083" cy="666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3"/>
                </a:lnSpc>
              </a:pPr>
              <a:r>
                <a:rPr lang="en-US" sz="3002" dirty="0">
                  <a:latin typeface="Century Gothic"/>
                  <a:hlinkClick r:id="rId9" tooltip="https://vimeo.com/74887178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Staying in Touch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8294" y="5011537"/>
            <a:ext cx="4485812" cy="2155617"/>
            <a:chOff x="0" y="0"/>
            <a:chExt cx="5981083" cy="28741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981083" cy="2874156"/>
            </a:xfrm>
            <a:custGeom>
              <a:avLst/>
              <a:gdLst/>
              <a:ahLst/>
              <a:cxnLst/>
              <a:rect l="l" t="t" r="r" b="b"/>
              <a:pathLst>
                <a:path w="5981083" h="2874156">
                  <a:moveTo>
                    <a:pt x="0" y="0"/>
                  </a:moveTo>
                  <a:lnTo>
                    <a:pt x="5981083" y="0"/>
                  </a:lnTo>
                  <a:lnTo>
                    <a:pt x="5981083" y="2874156"/>
                  </a:lnTo>
                  <a:lnTo>
                    <a:pt x="0" y="2874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>
              <a:hlinkClick r:id="rId12" tooltip="https://www.prisonadvice.org.uk/brandons-story"/>
            </p:cNvPr>
            <p:cNvSpPr/>
            <p:nvPr/>
          </p:nvSpPr>
          <p:spPr>
            <a:xfrm>
              <a:off x="3806328" y="2066587"/>
              <a:ext cx="493962" cy="687252"/>
            </a:xfrm>
            <a:custGeom>
              <a:avLst/>
              <a:gdLst/>
              <a:ahLst/>
              <a:cxnLst/>
              <a:rect l="l" t="t" r="r" b="b"/>
              <a:pathLst>
                <a:path w="493962" h="687252">
                  <a:moveTo>
                    <a:pt x="0" y="0"/>
                  </a:moveTo>
                  <a:lnTo>
                    <a:pt x="493962" y="0"/>
                  </a:lnTo>
                  <a:lnTo>
                    <a:pt x="493962" y="687251"/>
                  </a:lnTo>
                  <a:lnTo>
                    <a:pt x="0" y="687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379928"/>
              <a:ext cx="598108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latin typeface="Century Gothic"/>
                  <a:hlinkClick r:id="rId12" tooltip="https://www.prisonadvice.org.uk/brandons-story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Brandon's Story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743431">
            <a:off x="-773464" y="801141"/>
            <a:ext cx="2363517" cy="1829151"/>
          </a:xfrm>
          <a:custGeom>
            <a:avLst/>
            <a:gdLst/>
            <a:ahLst/>
            <a:cxnLst/>
            <a:rect l="l" t="t" r="r" b="b"/>
            <a:pathLst>
              <a:path w="2363517" h="1829151">
                <a:moveTo>
                  <a:pt x="0" y="0"/>
                </a:moveTo>
                <a:lnTo>
                  <a:pt x="2363516" y="0"/>
                </a:lnTo>
                <a:lnTo>
                  <a:pt x="2363516" y="1829151"/>
                </a:lnTo>
                <a:lnTo>
                  <a:pt x="0" y="182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109527" flipV="1">
            <a:off x="12532989" y="-246386"/>
            <a:ext cx="6050397" cy="2321840"/>
          </a:xfrm>
          <a:custGeom>
            <a:avLst/>
            <a:gdLst/>
            <a:ahLst/>
            <a:cxnLst/>
            <a:rect l="l" t="t" r="r" b="b"/>
            <a:pathLst>
              <a:path w="6050397" h="2321840">
                <a:moveTo>
                  <a:pt x="0" y="2321840"/>
                </a:moveTo>
                <a:lnTo>
                  <a:pt x="6050397" y="2321840"/>
                </a:lnTo>
                <a:lnTo>
                  <a:pt x="6050397" y="0"/>
                </a:lnTo>
                <a:lnTo>
                  <a:pt x="0" y="0"/>
                </a:lnTo>
                <a:lnTo>
                  <a:pt x="0" y="23218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542134" y="1028700"/>
            <a:ext cx="7203732" cy="6771508"/>
          </a:xfrm>
          <a:custGeom>
            <a:avLst/>
            <a:gdLst/>
            <a:ahLst/>
            <a:cxnLst/>
            <a:rect l="l" t="t" r="r" b="b"/>
            <a:pathLst>
              <a:path w="7203732" h="6771508">
                <a:moveTo>
                  <a:pt x="0" y="0"/>
                </a:moveTo>
                <a:lnTo>
                  <a:pt x="7203732" y="0"/>
                </a:lnTo>
                <a:lnTo>
                  <a:pt x="7203732" y="6771508"/>
                </a:lnTo>
                <a:lnTo>
                  <a:pt x="0" y="6771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212901" y="8183328"/>
            <a:ext cx="9862198" cy="107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8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Century Gothic"/>
              </a:rPr>
              <a:t>The impact of imprisonment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738326" y="1301448"/>
            <a:ext cx="8811348" cy="6050672"/>
          </a:xfrm>
          <a:custGeom>
            <a:avLst/>
            <a:gdLst/>
            <a:ahLst/>
            <a:cxnLst/>
            <a:rect l="l" t="t" r="r" b="b"/>
            <a:pathLst>
              <a:path w="8811348" h="6050672">
                <a:moveTo>
                  <a:pt x="0" y="0"/>
                </a:moveTo>
                <a:lnTo>
                  <a:pt x="8811348" y="0"/>
                </a:lnTo>
                <a:lnTo>
                  <a:pt x="8811348" y="6050672"/>
                </a:lnTo>
                <a:lnTo>
                  <a:pt x="0" y="6050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403" r="-114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hlinkClick r:id="rId4" tooltip="https://www.prisonadvice.org.uk/animation-a-journey-into-prison"/>
          </p:cNvPr>
          <p:cNvSpPr/>
          <p:nvPr/>
        </p:nvSpPr>
        <p:spPr>
          <a:xfrm>
            <a:off x="4400715" y="1028700"/>
            <a:ext cx="9486571" cy="8229600"/>
          </a:xfrm>
          <a:custGeom>
            <a:avLst/>
            <a:gdLst/>
            <a:ahLst/>
            <a:cxnLst/>
            <a:rect l="l" t="t" r="r" b="b"/>
            <a:pathLst>
              <a:path w="9486571" h="8229600">
                <a:moveTo>
                  <a:pt x="0" y="0"/>
                </a:moveTo>
                <a:lnTo>
                  <a:pt x="9486570" y="0"/>
                </a:lnTo>
                <a:lnTo>
                  <a:pt x="94865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hlinkClick r:id="rId4" tooltip="https://www.prisonadvice.org.uk/animation-a-journey-into-prison"/>
          </p:cNvPr>
          <p:cNvSpPr/>
          <p:nvPr/>
        </p:nvSpPr>
        <p:spPr>
          <a:xfrm>
            <a:off x="8513164" y="5384452"/>
            <a:ext cx="1261673" cy="1261673"/>
          </a:xfrm>
          <a:custGeom>
            <a:avLst/>
            <a:gdLst/>
            <a:ahLst/>
            <a:cxnLst/>
            <a:rect l="l" t="t" r="r" b="b"/>
            <a:pathLst>
              <a:path w="1261673" h="1261673">
                <a:moveTo>
                  <a:pt x="0" y="0"/>
                </a:moveTo>
                <a:lnTo>
                  <a:pt x="1261672" y="0"/>
                </a:lnTo>
                <a:lnTo>
                  <a:pt x="1261672" y="1261673"/>
                </a:lnTo>
                <a:lnTo>
                  <a:pt x="0" y="1261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066281" y="6912823"/>
            <a:ext cx="7863892" cy="5246370"/>
            <a:chOff x="0" y="0"/>
            <a:chExt cx="19036292" cy="12700000"/>
          </a:xfrm>
        </p:grpSpPr>
        <p:sp>
          <p:nvSpPr>
            <p:cNvPr id="4" name="Freeform 4"/>
            <p:cNvSpPr/>
            <p:nvPr/>
          </p:nvSpPr>
          <p:spPr>
            <a:xfrm>
              <a:off x="-11430" y="857250"/>
              <a:ext cx="19346172" cy="11644630"/>
            </a:xfrm>
            <a:custGeom>
              <a:avLst/>
              <a:gdLst/>
              <a:ahLst/>
              <a:cxnLst/>
              <a:rect l="l" t="t" r="r" b="b"/>
              <a:pathLst>
                <a:path w="19346172" h="11644630">
                  <a:moveTo>
                    <a:pt x="15211910" y="938530"/>
                  </a:moveTo>
                  <a:cubicBezTo>
                    <a:pt x="13428208" y="189230"/>
                    <a:pt x="12950398" y="154940"/>
                    <a:pt x="10854503" y="0"/>
                  </a:cubicBezTo>
                  <a:cubicBezTo>
                    <a:pt x="6049742" y="38100"/>
                    <a:pt x="2154917" y="1889760"/>
                    <a:pt x="647242" y="4933950"/>
                  </a:cubicBezTo>
                  <a:cubicBezTo>
                    <a:pt x="131359" y="5975350"/>
                    <a:pt x="0" y="7139940"/>
                    <a:pt x="599651" y="8159750"/>
                  </a:cubicBezTo>
                  <a:cubicBezTo>
                    <a:pt x="1395368" y="9499600"/>
                    <a:pt x="3373239" y="10407650"/>
                    <a:pt x="5463424" y="10773410"/>
                  </a:cubicBezTo>
                  <a:cubicBezTo>
                    <a:pt x="7553609" y="11140440"/>
                    <a:pt x="9855097" y="11644630"/>
                    <a:pt x="11998584" y="11470640"/>
                  </a:cubicBezTo>
                  <a:cubicBezTo>
                    <a:pt x="13669970" y="11334750"/>
                    <a:pt x="15339453" y="10519410"/>
                    <a:pt x="16590136" y="9767570"/>
                  </a:cubicBezTo>
                  <a:cubicBezTo>
                    <a:pt x="17420119" y="9268460"/>
                    <a:pt x="17937906" y="8576310"/>
                    <a:pt x="18284366" y="7867650"/>
                  </a:cubicBezTo>
                  <a:cubicBezTo>
                    <a:pt x="19346172" y="5401310"/>
                    <a:pt x="18503284" y="2322830"/>
                    <a:pt x="15211910" y="93853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32825" y="1536526"/>
            <a:ext cx="9711355" cy="7213948"/>
            <a:chOff x="0" y="0"/>
            <a:chExt cx="12948474" cy="961859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948474" cy="9618597"/>
              <a:chOff x="0" y="0"/>
              <a:chExt cx="2557723" cy="18999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57723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2557723" h="1899970">
                    <a:moveTo>
                      <a:pt x="40657" y="0"/>
                    </a:moveTo>
                    <a:lnTo>
                      <a:pt x="2517066" y="0"/>
                    </a:lnTo>
                    <a:cubicBezTo>
                      <a:pt x="2527849" y="0"/>
                      <a:pt x="2538190" y="4284"/>
                      <a:pt x="2545815" y="11908"/>
                    </a:cubicBezTo>
                    <a:cubicBezTo>
                      <a:pt x="2553440" y="19533"/>
                      <a:pt x="2557723" y="29874"/>
                      <a:pt x="2557723" y="40657"/>
                    </a:cubicBezTo>
                    <a:lnTo>
                      <a:pt x="2557723" y="1859312"/>
                    </a:lnTo>
                    <a:cubicBezTo>
                      <a:pt x="2557723" y="1870096"/>
                      <a:pt x="2553440" y="1880437"/>
                      <a:pt x="2545815" y="1888062"/>
                    </a:cubicBezTo>
                    <a:cubicBezTo>
                      <a:pt x="2538190" y="1895686"/>
                      <a:pt x="2527849" y="1899970"/>
                      <a:pt x="2517066" y="1899970"/>
                    </a:cubicBezTo>
                    <a:lnTo>
                      <a:pt x="40657" y="1899970"/>
                    </a:lnTo>
                    <a:cubicBezTo>
                      <a:pt x="29874" y="1899970"/>
                      <a:pt x="19533" y="1895686"/>
                      <a:pt x="11908" y="1888062"/>
                    </a:cubicBezTo>
                    <a:cubicBezTo>
                      <a:pt x="4284" y="1880437"/>
                      <a:pt x="0" y="1870096"/>
                      <a:pt x="0" y="1859312"/>
                    </a:cubicBezTo>
                    <a:lnTo>
                      <a:pt x="0" y="40657"/>
                    </a:lnTo>
                    <a:cubicBezTo>
                      <a:pt x="0" y="29874"/>
                      <a:pt x="4284" y="19533"/>
                      <a:pt x="11908" y="11908"/>
                    </a:cubicBezTo>
                    <a:cubicBezTo>
                      <a:pt x="19533" y="4284"/>
                      <a:pt x="29874" y="0"/>
                      <a:pt x="4065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557723" cy="19285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38203" y="867889"/>
              <a:ext cx="10672067" cy="7825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72444" lvl="1" indent="-336222">
                <a:lnSpc>
                  <a:spcPts val="4360"/>
                </a:lnSpc>
                <a:buFont typeface="Arial"/>
                <a:buChar char="•"/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There are roughly 85,420 people in prison in England and Wales (July 2023) - about 5% of these are women.</a:t>
              </a:r>
            </a:p>
            <a:p>
              <a:pPr>
                <a:lnSpc>
                  <a:spcPts val="1539"/>
                </a:lnSpc>
              </a:pPr>
              <a:endParaRPr lang="en-US" sz="3114">
                <a:solidFill>
                  <a:srgbClr val="000000"/>
                </a:solidFill>
                <a:latin typeface="Century Gothic"/>
              </a:endParaRPr>
            </a:p>
            <a:p>
              <a:pPr marL="672444" lvl="1" indent="-336222">
                <a:lnSpc>
                  <a:spcPts val="4360"/>
                </a:lnSpc>
                <a:buFont typeface="Arial"/>
                <a:buChar char="•"/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There are an estimated </a:t>
              </a:r>
            </a:p>
            <a:p>
              <a:pPr>
                <a:lnSpc>
                  <a:spcPts val="4360"/>
                </a:lnSpc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      200,000 - 300,000 children with </a:t>
              </a:r>
            </a:p>
            <a:p>
              <a:pPr>
                <a:lnSpc>
                  <a:spcPts val="4360"/>
                </a:lnSpc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      a parent in prison in England </a:t>
              </a:r>
            </a:p>
            <a:p>
              <a:pPr>
                <a:lnSpc>
                  <a:spcPts val="4360"/>
                </a:lnSpc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      and Wales</a:t>
              </a:r>
            </a:p>
            <a:p>
              <a:pPr>
                <a:lnSpc>
                  <a:spcPts val="1539"/>
                </a:lnSpc>
              </a:pPr>
              <a:endParaRPr lang="en-US" sz="3114">
                <a:solidFill>
                  <a:srgbClr val="000000"/>
                </a:solidFill>
                <a:latin typeface="Century Gothic"/>
              </a:endParaRPr>
            </a:p>
            <a:p>
              <a:pPr marL="672444" lvl="1" indent="-336222">
                <a:lnSpc>
                  <a:spcPts val="4360"/>
                </a:lnSpc>
                <a:buFont typeface="Arial"/>
                <a:buChar char="•"/>
              </a:pPr>
              <a:r>
                <a:rPr lang="en-US" sz="3114">
                  <a:solidFill>
                    <a:srgbClr val="000000"/>
                  </a:solidFill>
                  <a:latin typeface="Century Gothic"/>
                </a:rPr>
                <a:t>Around 7% of school-age children experience the imprisonment of their father</a:t>
              </a: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2166338" y="-2123942"/>
            <a:ext cx="10064006" cy="13947196"/>
            <a:chOff x="0" y="0"/>
            <a:chExt cx="3230879" cy="44775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3"/>
              <a:stretch>
                <a:fillRect t="-22" b="-2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1887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2234484" y="3209045"/>
                  </a:moveTo>
                  <a:cubicBezTo>
                    <a:pt x="2216733" y="3125350"/>
                    <a:pt x="2208707" y="3041472"/>
                    <a:pt x="2224622" y="2956701"/>
                  </a:cubicBezTo>
                  <a:cubicBezTo>
                    <a:pt x="2274301" y="2692083"/>
                    <a:pt x="2569154" y="2525080"/>
                    <a:pt x="2741218" y="2347165"/>
                  </a:cubicBezTo>
                  <a:cubicBezTo>
                    <a:pt x="3043007" y="2035119"/>
                    <a:pt x="3179243" y="1571340"/>
                    <a:pt x="3094168" y="1145649"/>
                  </a:cubicBezTo>
                  <a:cubicBezTo>
                    <a:pt x="3009094" y="719956"/>
                    <a:pt x="2705070" y="344166"/>
                    <a:pt x="2306528" y="172082"/>
                  </a:cubicBezTo>
                  <a:cubicBezTo>
                    <a:pt x="1907986" y="0"/>
                    <a:pt x="1425989" y="36399"/>
                    <a:pt x="1057811" y="266385"/>
                  </a:cubicBezTo>
                  <a:cubicBezTo>
                    <a:pt x="726815" y="473146"/>
                    <a:pt x="499382" y="816601"/>
                    <a:pt x="361482" y="1181695"/>
                  </a:cubicBezTo>
                  <a:cubicBezTo>
                    <a:pt x="223581" y="1546790"/>
                    <a:pt x="166658" y="1936581"/>
                    <a:pt x="110635" y="2322809"/>
                  </a:cubicBezTo>
                  <a:cubicBezTo>
                    <a:pt x="53608" y="2715948"/>
                    <a:pt x="0" y="3135087"/>
                    <a:pt x="166656" y="3495690"/>
                  </a:cubicBezTo>
                  <a:cubicBezTo>
                    <a:pt x="361245" y="3916734"/>
                    <a:pt x="811812" y="4157209"/>
                    <a:pt x="1254118" y="4296871"/>
                  </a:cubicBezTo>
                  <a:cubicBezTo>
                    <a:pt x="1473079" y="4366010"/>
                    <a:pt x="1714871" y="4416994"/>
                    <a:pt x="1928132" y="4331881"/>
                  </a:cubicBezTo>
                  <a:cubicBezTo>
                    <a:pt x="2129295" y="4251595"/>
                    <a:pt x="2270860" y="4057760"/>
                    <a:pt x="2326725" y="3848482"/>
                  </a:cubicBezTo>
                  <a:cubicBezTo>
                    <a:pt x="2385320" y="3628956"/>
                    <a:pt x="2279137" y="3419580"/>
                    <a:pt x="2234484" y="3209045"/>
                  </a:cubicBezTo>
                  <a:close/>
                </a:path>
              </a:pathLst>
            </a:custGeom>
            <a:blipFill>
              <a:blip r:embed="rId4"/>
              <a:stretch>
                <a:fillRect l="-30267" r="-8080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746172" y="1259325"/>
            <a:ext cx="8757571" cy="6024773"/>
          </a:xfrm>
          <a:custGeom>
            <a:avLst/>
            <a:gdLst/>
            <a:ahLst/>
            <a:cxnLst/>
            <a:rect l="l" t="t" r="r" b="b"/>
            <a:pathLst>
              <a:path w="8757571" h="6024773">
                <a:moveTo>
                  <a:pt x="0" y="0"/>
                </a:moveTo>
                <a:lnTo>
                  <a:pt x="8757571" y="0"/>
                </a:lnTo>
                <a:lnTo>
                  <a:pt x="8757571" y="6024773"/>
                </a:lnTo>
                <a:lnTo>
                  <a:pt x="0" y="6024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84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hlinkClick r:id="rId4" tooltip="https://www.prisonadvice.org.uk/brandons-story"/>
          </p:cNvPr>
          <p:cNvSpPr/>
          <p:nvPr/>
        </p:nvSpPr>
        <p:spPr>
          <a:xfrm>
            <a:off x="4400715" y="1028700"/>
            <a:ext cx="9486571" cy="8229600"/>
          </a:xfrm>
          <a:custGeom>
            <a:avLst/>
            <a:gdLst/>
            <a:ahLst/>
            <a:cxnLst/>
            <a:rect l="l" t="t" r="r" b="b"/>
            <a:pathLst>
              <a:path w="9486571" h="8229600">
                <a:moveTo>
                  <a:pt x="0" y="0"/>
                </a:moveTo>
                <a:lnTo>
                  <a:pt x="9486570" y="0"/>
                </a:lnTo>
                <a:lnTo>
                  <a:pt x="94865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hlinkClick r:id="rId4" tooltip="https://www.prisonadvice.org.uk/brandons-story"/>
          </p:cNvPr>
          <p:cNvSpPr/>
          <p:nvPr/>
        </p:nvSpPr>
        <p:spPr>
          <a:xfrm>
            <a:off x="6214811" y="4512664"/>
            <a:ext cx="1261673" cy="1261673"/>
          </a:xfrm>
          <a:custGeom>
            <a:avLst/>
            <a:gdLst/>
            <a:ahLst/>
            <a:cxnLst/>
            <a:rect l="l" t="t" r="r" b="b"/>
            <a:pathLst>
              <a:path w="1261673" h="1261673">
                <a:moveTo>
                  <a:pt x="0" y="0"/>
                </a:moveTo>
                <a:lnTo>
                  <a:pt x="1261673" y="0"/>
                </a:lnTo>
                <a:lnTo>
                  <a:pt x="1261673" y="1261672"/>
                </a:lnTo>
                <a:lnTo>
                  <a:pt x="0" y="1261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79486" y="2289341"/>
            <a:ext cx="3331113" cy="1786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4"/>
              </a:lnSpc>
            </a:pPr>
            <a:r>
              <a:rPr lang="en-US" sz="5160" dirty="0">
                <a:solidFill>
                  <a:srgbClr val="ED3270"/>
                </a:solidFill>
                <a:latin typeface="Century Gothic"/>
              </a:rPr>
              <a:t>Brandon’s</a:t>
            </a:r>
          </a:p>
          <a:p>
            <a:pPr algn="ctr">
              <a:lnSpc>
                <a:spcPts val="7224"/>
              </a:lnSpc>
            </a:pPr>
            <a:r>
              <a:rPr lang="en-US" sz="5160" dirty="0">
                <a:solidFill>
                  <a:srgbClr val="ED3270"/>
                </a:solidFill>
                <a:latin typeface="Century Gothic"/>
              </a:rPr>
              <a:t>Story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190686" y="2162138"/>
            <a:ext cx="10269377" cy="4266703"/>
            <a:chOff x="0" y="0"/>
            <a:chExt cx="13692503" cy="568893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692503" cy="5688937"/>
              <a:chOff x="0" y="0"/>
              <a:chExt cx="2231032" cy="92694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231032" cy="926945"/>
              </a:xfrm>
              <a:custGeom>
                <a:avLst/>
                <a:gdLst/>
                <a:ahLst/>
                <a:cxnLst/>
                <a:rect l="l" t="t" r="r" b="b"/>
                <a:pathLst>
                  <a:path w="2231032" h="926945">
                    <a:moveTo>
                      <a:pt x="46611" y="0"/>
                    </a:moveTo>
                    <a:lnTo>
                      <a:pt x="2184421" y="0"/>
                    </a:lnTo>
                    <a:cubicBezTo>
                      <a:pt x="2210164" y="0"/>
                      <a:pt x="2231032" y="20868"/>
                      <a:pt x="2231032" y="46611"/>
                    </a:cubicBezTo>
                    <a:lnTo>
                      <a:pt x="2231032" y="880335"/>
                    </a:lnTo>
                    <a:cubicBezTo>
                      <a:pt x="2231032" y="892696"/>
                      <a:pt x="2226121" y="904552"/>
                      <a:pt x="2217380" y="913293"/>
                    </a:cubicBezTo>
                    <a:cubicBezTo>
                      <a:pt x="2208639" y="922035"/>
                      <a:pt x="2196783" y="926945"/>
                      <a:pt x="2184421" y="926945"/>
                    </a:cubicBezTo>
                    <a:lnTo>
                      <a:pt x="46611" y="926945"/>
                    </a:lnTo>
                    <a:cubicBezTo>
                      <a:pt x="34249" y="926945"/>
                      <a:pt x="22393" y="922035"/>
                      <a:pt x="13652" y="913293"/>
                    </a:cubicBezTo>
                    <a:cubicBezTo>
                      <a:pt x="4911" y="904552"/>
                      <a:pt x="0" y="892696"/>
                      <a:pt x="0" y="880335"/>
                    </a:cubicBezTo>
                    <a:lnTo>
                      <a:pt x="0" y="46611"/>
                    </a:lnTo>
                    <a:cubicBezTo>
                      <a:pt x="0" y="34249"/>
                      <a:pt x="4911" y="22393"/>
                      <a:pt x="13652" y="13652"/>
                    </a:cubicBezTo>
                    <a:cubicBezTo>
                      <a:pt x="22393" y="4911"/>
                      <a:pt x="34249" y="0"/>
                      <a:pt x="466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231032" cy="955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203605" y="1054755"/>
              <a:ext cx="11285292" cy="3512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6"/>
                </a:lnSpc>
              </a:pPr>
              <a:r>
                <a:rPr lang="en-US" sz="3775">
                  <a:solidFill>
                    <a:srgbClr val="000000"/>
                  </a:solidFill>
                  <a:latin typeface="Century Gothic"/>
                </a:rPr>
                <a:t>What can we do together as a school to support our pupils, friends, and peers who are affected by the imprisonment of a loved one?</a:t>
              </a: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885725" y="-1410852"/>
            <a:ext cx="10064006" cy="13947196"/>
            <a:chOff x="0" y="0"/>
            <a:chExt cx="3230879" cy="44775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3"/>
              <a:stretch>
                <a:fillRect t="-22" b="-2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1887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2234484" y="3209045"/>
                  </a:moveTo>
                  <a:cubicBezTo>
                    <a:pt x="2216733" y="3125350"/>
                    <a:pt x="2208707" y="3041472"/>
                    <a:pt x="2224622" y="2956701"/>
                  </a:cubicBezTo>
                  <a:cubicBezTo>
                    <a:pt x="2274301" y="2692083"/>
                    <a:pt x="2569154" y="2525080"/>
                    <a:pt x="2741218" y="2347165"/>
                  </a:cubicBezTo>
                  <a:cubicBezTo>
                    <a:pt x="3043007" y="2035119"/>
                    <a:pt x="3179243" y="1571340"/>
                    <a:pt x="3094168" y="1145649"/>
                  </a:cubicBezTo>
                  <a:cubicBezTo>
                    <a:pt x="3009094" y="719956"/>
                    <a:pt x="2705070" y="344166"/>
                    <a:pt x="2306528" y="172082"/>
                  </a:cubicBezTo>
                  <a:cubicBezTo>
                    <a:pt x="1907986" y="0"/>
                    <a:pt x="1425989" y="36399"/>
                    <a:pt x="1057811" y="266385"/>
                  </a:cubicBezTo>
                  <a:cubicBezTo>
                    <a:pt x="726815" y="473146"/>
                    <a:pt x="499382" y="816601"/>
                    <a:pt x="361482" y="1181695"/>
                  </a:cubicBezTo>
                  <a:cubicBezTo>
                    <a:pt x="223581" y="1546790"/>
                    <a:pt x="166658" y="1936581"/>
                    <a:pt x="110635" y="2322809"/>
                  </a:cubicBezTo>
                  <a:cubicBezTo>
                    <a:pt x="53608" y="2715948"/>
                    <a:pt x="0" y="3135087"/>
                    <a:pt x="166656" y="3495690"/>
                  </a:cubicBezTo>
                  <a:cubicBezTo>
                    <a:pt x="361245" y="3916734"/>
                    <a:pt x="811812" y="4157209"/>
                    <a:pt x="1254118" y="4296871"/>
                  </a:cubicBezTo>
                  <a:cubicBezTo>
                    <a:pt x="1473079" y="4366010"/>
                    <a:pt x="1714871" y="4416994"/>
                    <a:pt x="1928132" y="4331881"/>
                  </a:cubicBezTo>
                  <a:cubicBezTo>
                    <a:pt x="2129295" y="4251595"/>
                    <a:pt x="2270860" y="4057760"/>
                    <a:pt x="2326725" y="3848482"/>
                  </a:cubicBezTo>
                  <a:cubicBezTo>
                    <a:pt x="2385320" y="3628956"/>
                    <a:pt x="2279137" y="3419580"/>
                    <a:pt x="2234484" y="3209045"/>
                  </a:cubicBezTo>
                  <a:close/>
                </a:path>
              </a:pathLst>
            </a:custGeom>
            <a:blipFill>
              <a:blip r:embed="rId4"/>
              <a:stretch>
                <a:fillRect l="-89592" r="-2147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/>
          <p:cNvSpPr/>
          <p:nvPr/>
        </p:nvSpPr>
        <p:spPr>
          <a:xfrm>
            <a:off x="8688188" y="6735464"/>
            <a:ext cx="2047898" cy="2800544"/>
          </a:xfrm>
          <a:custGeom>
            <a:avLst/>
            <a:gdLst/>
            <a:ahLst/>
            <a:cxnLst/>
            <a:rect l="l" t="t" r="r" b="b"/>
            <a:pathLst>
              <a:path w="2047898" h="2800544">
                <a:moveTo>
                  <a:pt x="0" y="0"/>
                </a:moveTo>
                <a:lnTo>
                  <a:pt x="2047898" y="0"/>
                </a:lnTo>
                <a:lnTo>
                  <a:pt x="2047898" y="2800544"/>
                </a:lnTo>
                <a:lnTo>
                  <a:pt x="0" y="2800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790537" y="1278403"/>
            <a:ext cx="8853738" cy="6106245"/>
            <a:chOff x="0" y="0"/>
            <a:chExt cx="2331849" cy="1608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1849" cy="1608229"/>
            </a:xfrm>
            <a:custGeom>
              <a:avLst/>
              <a:gdLst/>
              <a:ahLst/>
              <a:cxnLst/>
              <a:rect l="l" t="t" r="r" b="b"/>
              <a:pathLst>
                <a:path w="2331849" h="1608229">
                  <a:moveTo>
                    <a:pt x="0" y="0"/>
                  </a:moveTo>
                  <a:lnTo>
                    <a:pt x="2331849" y="0"/>
                  </a:lnTo>
                  <a:lnTo>
                    <a:pt x="2331849" y="1608229"/>
                  </a:lnTo>
                  <a:lnTo>
                    <a:pt x="0" y="1608229"/>
                  </a:lnTo>
                  <a:close/>
                </a:path>
              </a:pathLst>
            </a:custGeom>
            <a:solidFill>
              <a:srgbClr val="0494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1849" cy="1655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9"/>
                </a:lnSpc>
              </a:pPr>
              <a:endParaRPr/>
            </a:p>
          </p:txBody>
        </p:sp>
      </p:grpSp>
      <p:sp>
        <p:nvSpPr>
          <p:cNvPr id="6" name="Freeform 6">
            <a:hlinkClick r:id="rId3" tooltip="https://vimeo.com/748871784"/>
          </p:cNvPr>
          <p:cNvSpPr/>
          <p:nvPr/>
        </p:nvSpPr>
        <p:spPr>
          <a:xfrm>
            <a:off x="4400715" y="1028700"/>
            <a:ext cx="9486571" cy="8229600"/>
          </a:xfrm>
          <a:custGeom>
            <a:avLst/>
            <a:gdLst/>
            <a:ahLst/>
            <a:cxnLst/>
            <a:rect l="l" t="t" r="r" b="b"/>
            <a:pathLst>
              <a:path w="9486571" h="8229600">
                <a:moveTo>
                  <a:pt x="0" y="0"/>
                </a:moveTo>
                <a:lnTo>
                  <a:pt x="9486570" y="0"/>
                </a:lnTo>
                <a:lnTo>
                  <a:pt x="94865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hlinkClick r:id="rId3" tooltip="https://vimeo.com/748871784"/>
          </p:cNvPr>
          <p:cNvSpPr/>
          <p:nvPr/>
        </p:nvSpPr>
        <p:spPr>
          <a:xfrm>
            <a:off x="8513164" y="5143500"/>
            <a:ext cx="1261673" cy="1261673"/>
          </a:xfrm>
          <a:custGeom>
            <a:avLst/>
            <a:gdLst/>
            <a:ahLst/>
            <a:cxnLst/>
            <a:rect l="l" t="t" r="r" b="b"/>
            <a:pathLst>
              <a:path w="1261673" h="1261673">
                <a:moveTo>
                  <a:pt x="0" y="0"/>
                </a:moveTo>
                <a:lnTo>
                  <a:pt x="1261672" y="0"/>
                </a:lnTo>
                <a:lnTo>
                  <a:pt x="1261672" y="1261673"/>
                </a:lnTo>
                <a:lnTo>
                  <a:pt x="0" y="1261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398041" y="2223923"/>
            <a:ext cx="5491918" cy="2371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3"/>
              </a:lnSpc>
            </a:pPr>
            <a:r>
              <a:rPr lang="en-US" sz="6830">
                <a:solidFill>
                  <a:srgbClr val="FFFFFF"/>
                </a:solidFill>
                <a:latin typeface="Century Gothic"/>
              </a:rPr>
              <a:t>Staying in touch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44" b="-9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743431">
            <a:off x="-773464" y="801141"/>
            <a:ext cx="2363517" cy="1829151"/>
          </a:xfrm>
          <a:custGeom>
            <a:avLst/>
            <a:gdLst/>
            <a:ahLst/>
            <a:cxnLst/>
            <a:rect l="l" t="t" r="r" b="b"/>
            <a:pathLst>
              <a:path w="2363517" h="1829151">
                <a:moveTo>
                  <a:pt x="0" y="0"/>
                </a:moveTo>
                <a:lnTo>
                  <a:pt x="2363516" y="0"/>
                </a:lnTo>
                <a:lnTo>
                  <a:pt x="2363516" y="1829151"/>
                </a:lnTo>
                <a:lnTo>
                  <a:pt x="0" y="182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109527" flipV="1">
            <a:off x="12532989" y="-246386"/>
            <a:ext cx="6050397" cy="2321840"/>
          </a:xfrm>
          <a:custGeom>
            <a:avLst/>
            <a:gdLst/>
            <a:ahLst/>
            <a:cxnLst/>
            <a:rect l="l" t="t" r="r" b="b"/>
            <a:pathLst>
              <a:path w="6050397" h="2321840">
                <a:moveTo>
                  <a:pt x="0" y="2321840"/>
                </a:moveTo>
                <a:lnTo>
                  <a:pt x="6050397" y="2321840"/>
                </a:lnTo>
                <a:lnTo>
                  <a:pt x="6050397" y="0"/>
                </a:lnTo>
                <a:lnTo>
                  <a:pt x="0" y="0"/>
                </a:lnTo>
                <a:lnTo>
                  <a:pt x="0" y="23218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998303" y="1028700"/>
            <a:ext cx="6291394" cy="5390908"/>
          </a:xfrm>
          <a:custGeom>
            <a:avLst/>
            <a:gdLst/>
            <a:ahLst/>
            <a:cxnLst/>
            <a:rect l="l" t="t" r="r" b="b"/>
            <a:pathLst>
              <a:path w="6291394" h="5390908">
                <a:moveTo>
                  <a:pt x="0" y="0"/>
                </a:moveTo>
                <a:lnTo>
                  <a:pt x="6291394" y="0"/>
                </a:lnTo>
                <a:lnTo>
                  <a:pt x="6291394" y="5390908"/>
                </a:lnTo>
                <a:lnTo>
                  <a:pt x="0" y="539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313015" y="7001405"/>
            <a:ext cx="7661970" cy="79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5"/>
              </a:lnSpc>
            </a:pPr>
            <a:r>
              <a:rPr lang="en-US" sz="4889" dirty="0">
                <a:solidFill>
                  <a:schemeClr val="bg1"/>
                </a:solidFill>
                <a:latin typeface="Century Gothic"/>
                <a:hlinkClick r:id="rId7" tooltip="http://www.prisonadvice.org.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www.prisonadvice.org.uk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072109" y="8503900"/>
            <a:ext cx="4143783" cy="758720"/>
            <a:chOff x="0" y="0"/>
            <a:chExt cx="5525044" cy="1011626"/>
          </a:xfrm>
        </p:grpSpPr>
        <p:sp>
          <p:nvSpPr>
            <p:cNvPr id="10" name="Freeform 10"/>
            <p:cNvSpPr/>
            <p:nvPr/>
          </p:nvSpPr>
          <p:spPr>
            <a:xfrm>
              <a:off x="0" y="5760"/>
              <a:ext cx="2181843" cy="1005866"/>
            </a:xfrm>
            <a:custGeom>
              <a:avLst/>
              <a:gdLst/>
              <a:ahLst/>
              <a:cxnLst/>
              <a:rect l="l" t="t" r="r" b="b"/>
              <a:pathLst>
                <a:path w="2181843" h="1005866">
                  <a:moveTo>
                    <a:pt x="0" y="0"/>
                  </a:moveTo>
                  <a:lnTo>
                    <a:pt x="2181843" y="0"/>
                  </a:lnTo>
                  <a:lnTo>
                    <a:pt x="2181843" y="1005866"/>
                  </a:lnTo>
                  <a:lnTo>
                    <a:pt x="0" y="100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1532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258043" y="15474"/>
              <a:ext cx="1008959" cy="996152"/>
            </a:xfrm>
            <a:custGeom>
              <a:avLst/>
              <a:gdLst/>
              <a:ahLst/>
              <a:cxnLst/>
              <a:rect l="l" t="t" r="r" b="b"/>
              <a:pathLst>
                <a:path w="1008959" h="996152">
                  <a:moveTo>
                    <a:pt x="0" y="0"/>
                  </a:moveTo>
                  <a:lnTo>
                    <a:pt x="1008958" y="0"/>
                  </a:lnTo>
                  <a:lnTo>
                    <a:pt x="1008958" y="996152"/>
                  </a:lnTo>
                  <a:lnTo>
                    <a:pt x="0" y="996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349048" y="0"/>
              <a:ext cx="2175996" cy="1005866"/>
            </a:xfrm>
            <a:custGeom>
              <a:avLst/>
              <a:gdLst/>
              <a:ahLst/>
              <a:cxnLst/>
              <a:rect l="l" t="t" r="r" b="b"/>
              <a:pathLst>
                <a:path w="2175996" h="1005866">
                  <a:moveTo>
                    <a:pt x="0" y="0"/>
                  </a:moveTo>
                  <a:lnTo>
                    <a:pt x="2175996" y="0"/>
                  </a:lnTo>
                  <a:lnTo>
                    <a:pt x="2175996" y="1005866"/>
                  </a:lnTo>
                  <a:lnTo>
                    <a:pt x="0" y="100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5390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Discussion Slides</dc:title>
  <cp:lastModifiedBy>Laura Beesley</cp:lastModifiedBy>
  <cp:revision>3</cp:revision>
  <dcterms:created xsi:type="dcterms:W3CDTF">2006-08-16T00:00:00Z</dcterms:created>
  <dcterms:modified xsi:type="dcterms:W3CDTF">2024-01-22T12:13:48Z</dcterms:modified>
  <dc:identifier>DAF5A2GW9a8</dc:identifier>
</cp:coreProperties>
</file>